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68D7060-CF55-47E1-9F52-56B78CEEDD4C}" type="datetimeFigureOut">
              <a:rPr lang="ar-IQ" smtClean="0"/>
              <a:t>14/09/1441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ECABFAD6-F5B0-4D98-BA35-F79776CD866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68D7060-CF55-47E1-9F52-56B78CEEDD4C}"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ABFAD6-F5B0-4D98-BA35-F79776CD866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68D7060-CF55-47E1-9F52-56B78CEEDD4C}"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ABFAD6-F5B0-4D98-BA35-F79776CD866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68D7060-CF55-47E1-9F52-56B78CEEDD4C}"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ABFAD6-F5B0-4D98-BA35-F79776CD866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68D7060-CF55-47E1-9F52-56B78CEEDD4C}"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ABFAD6-F5B0-4D98-BA35-F79776CD866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68D7060-CF55-47E1-9F52-56B78CEEDD4C}"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CABFAD6-F5B0-4D98-BA35-F79776CD866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68D7060-CF55-47E1-9F52-56B78CEEDD4C}" type="datetimeFigureOut">
              <a:rPr lang="ar-IQ" smtClean="0"/>
              <a:t>14/09/1441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CABFAD6-F5B0-4D98-BA35-F79776CD866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68D7060-CF55-47E1-9F52-56B78CEEDD4C}" type="datetimeFigureOut">
              <a:rPr lang="ar-IQ" smtClean="0"/>
              <a:t>14/09/1441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CABFAD6-F5B0-4D98-BA35-F79776CD866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D7060-CF55-47E1-9F52-56B78CEEDD4C}" type="datetimeFigureOut">
              <a:rPr lang="ar-IQ" smtClean="0"/>
              <a:t>14/09/1441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CABFAD6-F5B0-4D98-BA35-F79776CD866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68D7060-CF55-47E1-9F52-56B78CEEDD4C}"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CABFAD6-F5B0-4D98-BA35-F79776CD866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68D7060-CF55-47E1-9F52-56B78CEEDD4C}"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ECABFAD6-F5B0-4D98-BA35-F79776CD866D}"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8D7060-CF55-47E1-9F52-56B78CEEDD4C}" type="datetimeFigureOut">
              <a:rPr lang="ar-IQ" smtClean="0"/>
              <a:t>14/09/1441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ABFAD6-F5B0-4D98-BA35-F79776CD866D}"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51720" y="188640"/>
            <a:ext cx="5742384" cy="5909310"/>
          </a:xfrm>
          <a:prstGeom prst="rect">
            <a:avLst/>
          </a:prstGeom>
        </p:spPr>
        <p:txBody>
          <a:bodyPr wrap="square">
            <a:spAutoFit/>
          </a:bodyPr>
          <a:lstStyle/>
          <a:p>
            <a:r>
              <a:rPr lang="ar-IQ" b="1" dirty="0" smtClean="0"/>
              <a:t>تقييم الاصناف :- عندما يفكر مربي النبات في انتاج تراكيب وراثية يجب ان تخضع تلك التراكيب </a:t>
            </a:r>
            <a:r>
              <a:rPr lang="ar-IQ" b="1" dirty="0" err="1" smtClean="0"/>
              <a:t>لأختبارات</a:t>
            </a:r>
            <a:r>
              <a:rPr lang="ar-IQ" b="1" dirty="0" smtClean="0"/>
              <a:t> عديدة وتجري هذه الاختبارات في </a:t>
            </a:r>
          </a:p>
          <a:p>
            <a:r>
              <a:rPr lang="ar-IQ" b="1" dirty="0" smtClean="0"/>
              <a:t>                  المحطات التجريبية الحقلية الزراعية والتقسيم يتم عادة عن طريق :- </a:t>
            </a:r>
          </a:p>
          <a:p>
            <a:endParaRPr lang="ar-IQ" b="1" dirty="0" smtClean="0"/>
          </a:p>
          <a:p>
            <a:r>
              <a:rPr lang="ar-IQ" b="1" dirty="0" smtClean="0"/>
              <a:t>1- الاختبارات الحقلية للحاصل :- يتم ذلك عن طريق تطبيق التجارب الزراعية (تجارب المقارنة) حيث يوضع تصميم حقلي يدخل فيه الاصناف الجديدة مع الصنف الشائع زراعته في المنطقة في تجربة مقارنة وتستمر هذه المقارنة لمدة (3 سنوات) وفي مواقع مختلفة وذلك لدراسة الصنف ونوعيته ومقاومته </a:t>
            </a:r>
            <a:r>
              <a:rPr lang="ar-IQ" b="1" dirty="0" err="1" smtClean="0"/>
              <a:t>للأضطجاع</a:t>
            </a:r>
            <a:r>
              <a:rPr lang="ar-IQ" b="1" dirty="0" smtClean="0"/>
              <a:t> .  </a:t>
            </a:r>
          </a:p>
          <a:p>
            <a:endParaRPr lang="ar-IQ" b="1" dirty="0" smtClean="0"/>
          </a:p>
          <a:p>
            <a:r>
              <a:rPr lang="ar-IQ" b="1" dirty="0" smtClean="0"/>
              <a:t>2- </a:t>
            </a:r>
            <a:r>
              <a:rPr lang="ar-IQ" b="1" dirty="0" err="1" smtClean="0"/>
              <a:t>أختيار</a:t>
            </a:r>
            <a:r>
              <a:rPr lang="ar-IQ" b="1" dirty="0" smtClean="0"/>
              <a:t> التصميم التجريبي المناسب لتجارب الاصناف :- يتم تحديد عدد من الوحدات التجريبية الداخلة في التجربة وفق التصميم المستخدم </a:t>
            </a:r>
          </a:p>
          <a:p>
            <a:r>
              <a:rPr lang="ar-IQ" b="1" dirty="0" smtClean="0"/>
              <a:t>     فمثلا اذ كان عدد الاصناف يتراوح ما بين (4-8) صنف فيمكن اختيار طريقة المربع اللاتيني اما اذا كان عدد الاصناف يتــــــــــــــــــــراوح بين </a:t>
            </a:r>
          </a:p>
          <a:p>
            <a:r>
              <a:rPr lang="ar-IQ" b="1" dirty="0" smtClean="0"/>
              <a:t>    (10-12) صنف فيفضل استخدام تصميم القطاعات العشوائية الكاملة وعليه فأن عدد الاصناف يحدد نوع التصميم المستخدم .</a:t>
            </a:r>
          </a:p>
          <a:p>
            <a:endParaRPr lang="ar-IQ" b="1" dirty="0" smtClean="0"/>
          </a:p>
          <a:p>
            <a:r>
              <a:rPr lang="ar-IQ" b="1" dirty="0" smtClean="0"/>
              <a:t>2- تدوين البيانات الحقلية :- اذ تعتمد دقة التحاليل الاحصائية على دقة البيانات المأخوذة على النباتات </a:t>
            </a:r>
            <a:r>
              <a:rPr lang="ar-IQ" b="1" dirty="0" err="1" smtClean="0"/>
              <a:t>المزروعه</a:t>
            </a:r>
            <a:r>
              <a:rPr lang="ar-IQ" b="1" dirty="0" smtClean="0"/>
              <a:t> في الحقل وان هذه البيانات</a:t>
            </a:r>
          </a:p>
          <a:p>
            <a:r>
              <a:rPr lang="ar-IQ" b="1" dirty="0" smtClean="0"/>
              <a:t>                               تختلف من محصول الى اخر .</a:t>
            </a:r>
            <a:endParaRPr lang="ar-IQ" b="1" dirty="0"/>
          </a:p>
        </p:txBody>
      </p:sp>
    </p:spTree>
    <p:extLst>
      <p:ext uri="{BB962C8B-B14F-4D97-AF65-F5344CB8AC3E}">
        <p14:creationId xmlns:p14="http://schemas.microsoft.com/office/powerpoint/2010/main" val="237476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51720" y="260648"/>
            <a:ext cx="6174432" cy="6463308"/>
          </a:xfrm>
          <a:prstGeom prst="rect">
            <a:avLst/>
          </a:prstGeom>
        </p:spPr>
        <p:txBody>
          <a:bodyPr wrap="square">
            <a:spAutoFit/>
          </a:bodyPr>
          <a:lstStyle/>
          <a:p>
            <a:r>
              <a:rPr lang="ar-IQ" b="1" dirty="0" smtClean="0"/>
              <a:t>تحليل البيانات </a:t>
            </a:r>
          </a:p>
          <a:p>
            <a:r>
              <a:rPr lang="ar-IQ" b="1" dirty="0" smtClean="0"/>
              <a:t>يتم عادة تحليل البيانات احصائيا وفق التصميم المستخدم ومن ثم يتم أجراء مقارنة المتوسطات مع بعضها </a:t>
            </a:r>
            <a:r>
              <a:rPr lang="ar-IQ" b="1" dirty="0" err="1" smtClean="0"/>
              <a:t>وأختيار</a:t>
            </a:r>
            <a:r>
              <a:rPr lang="ar-IQ" b="1" dirty="0" smtClean="0"/>
              <a:t> افضلها .</a:t>
            </a:r>
          </a:p>
          <a:p>
            <a:endParaRPr lang="ar-IQ" b="1" dirty="0" smtClean="0"/>
          </a:p>
          <a:p>
            <a:r>
              <a:rPr lang="ar-IQ" b="1" dirty="0" smtClean="0"/>
              <a:t>   </a:t>
            </a:r>
          </a:p>
          <a:p>
            <a:r>
              <a:rPr lang="ar-IQ" b="1" dirty="0" smtClean="0"/>
              <a:t>تدوين البيانات والسجلات الحقلية :-  عندما ينتهي مربي النبات من الحصول على سلالات معينة او سلالات جديدة من برامج التربية يكون هذا المربي قد تعامل مع عدد كبير من البيانات والارقام اثناء سير الدراسة ونتيجتا لكثرة هذه البيانات وطول تجارب التربية والتي قد تصل احيانا الى عشر سنوات فعليه فأن مربي النبات يحتاج الى مجموعه من السجلات الحقلية التي يتم فيها تدوين البيانات خلال البرنامج </a:t>
            </a:r>
          </a:p>
          <a:p>
            <a:r>
              <a:rPr lang="ar-IQ" b="1" dirty="0" smtClean="0"/>
              <a:t>وان السجلات تقسم الى عدة انواع منها :-</a:t>
            </a:r>
          </a:p>
          <a:p>
            <a:r>
              <a:rPr lang="ar-IQ" b="1" dirty="0" smtClean="0"/>
              <a:t>1- سجل النسب :- هو سجل متكامل لجميع المواد النباتية التي استعملت من قبل مربي النبات ان تحوي هذه السجلات على كل النخب والسلالات والهجن وأي مادة وراثية أخرى داخله ضمن برنامج التربية يخصص عادة لكل محصول سجل خاص به ويعطي له رقما يبدأ بالرقم واحد في أول سنة أبتدأ بها العمل وعندما يرقم صنف او سلاله يعطى له اخر رقمين من العام الذي زرع فيه الصنف . فمثلا لو زرعنا سلاله مستوره من دوله ما في أحد الحقول </a:t>
            </a:r>
            <a:r>
              <a:rPr lang="ar-IQ" b="1" dirty="0" err="1" smtClean="0"/>
              <a:t>التجريبيه</a:t>
            </a:r>
            <a:r>
              <a:rPr lang="ar-IQ" b="1" dirty="0" smtClean="0"/>
              <a:t> لغرض الاختبار عام 1991 م لأعطيت تلك </a:t>
            </a:r>
            <a:r>
              <a:rPr lang="ar-IQ" b="1" dirty="0" err="1" smtClean="0"/>
              <a:t>السلاله</a:t>
            </a:r>
            <a:r>
              <a:rPr lang="ar-IQ" b="1" dirty="0" smtClean="0"/>
              <a:t> 91  والذي يتم وصفه الى السنه ثم يضاف له رقم الخط الذي انتخب منه الصنف او </a:t>
            </a:r>
            <a:r>
              <a:rPr lang="ar-IQ" b="1" dirty="0" err="1" smtClean="0"/>
              <a:t>السلاله</a:t>
            </a:r>
            <a:r>
              <a:rPr lang="ar-IQ" b="1" dirty="0" smtClean="0"/>
              <a:t>  في الحقل ، فلو كانت تلك </a:t>
            </a:r>
            <a:r>
              <a:rPr lang="ar-IQ" b="1" dirty="0" err="1" smtClean="0"/>
              <a:t>السلاله</a:t>
            </a:r>
            <a:r>
              <a:rPr lang="ar-IQ" b="1" dirty="0" smtClean="0"/>
              <a:t> انتخبت من الخط رقم 12  لكان الرقم النهائي </a:t>
            </a:r>
            <a:r>
              <a:rPr lang="ar-IQ" b="1" dirty="0" err="1" smtClean="0"/>
              <a:t>للسلاله</a:t>
            </a:r>
            <a:r>
              <a:rPr lang="ar-IQ" b="1" dirty="0" smtClean="0"/>
              <a:t> بالشكل التالي :  9112  ، كما ويجب ان يحوي هذا السجل اسم الصنف او </a:t>
            </a:r>
            <a:r>
              <a:rPr lang="ar-IQ" b="1" dirty="0" err="1" smtClean="0"/>
              <a:t>السلاله</a:t>
            </a:r>
            <a:r>
              <a:rPr lang="ar-IQ" b="1" dirty="0" smtClean="0"/>
              <a:t>  في اسفل الصفحة .  </a:t>
            </a:r>
          </a:p>
          <a:p>
            <a:endParaRPr lang="ar-IQ" b="1" dirty="0"/>
          </a:p>
        </p:txBody>
      </p:sp>
    </p:spTree>
    <p:extLst>
      <p:ext uri="{BB962C8B-B14F-4D97-AF65-F5344CB8AC3E}">
        <p14:creationId xmlns:p14="http://schemas.microsoft.com/office/powerpoint/2010/main" val="269289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23728" y="404664"/>
            <a:ext cx="5886400" cy="5355312"/>
          </a:xfrm>
          <a:prstGeom prst="rect">
            <a:avLst/>
          </a:prstGeom>
        </p:spPr>
        <p:txBody>
          <a:bodyPr wrap="square">
            <a:spAutoFit/>
          </a:bodyPr>
          <a:lstStyle/>
          <a:p>
            <a:r>
              <a:rPr lang="ar-IQ" b="1" dirty="0" smtClean="0"/>
              <a:t>- سجل المشروع :-  يجب ان يكون لكل مشروع سجل خاص به ويحوي هذا السجل على رقم خاص واسم خاص لكل مشروع فمثلا عند الشروع بإدخال محصول الذرة الصفراء في برنامج تربية الغرض منه أنتاج سلالات مبكرة فيلاحظ ان سجل المشروع يحتوي على رقم المشروع واسم البرنامج  اذ يدون على الصفحة الاولى من السجل مشروع رقم 3 : انتاج سلالات مبكرة من محصول الذرة الصفراء كما يجب ان يحوي السجل على أهداف المشروع وطريقة العمل لكل موسم من مواسم الزراعة ابتداء  من مرحلة الزراعة وصولا الى مرحلة حفظ البذور الناتجة .    </a:t>
            </a:r>
          </a:p>
          <a:p>
            <a:r>
              <a:rPr lang="ar-IQ" b="1" dirty="0" smtClean="0"/>
              <a:t>3- سجل خطة الزراعة :-  من الضروري تهيئة خطة للزراعة قبل  البدء وقبل تحضير الارض للزراعة اذ تحوي الخطة على نوع التصميم المستخدم وعدد المكررات وحجم الالواح  وطريقة وموعد الزراعة وانواع وكميات الاسمدة المستخدمة وغيرها من عمليات الخدمة التي تجري أثناء التجربة .</a:t>
            </a:r>
          </a:p>
          <a:p>
            <a:r>
              <a:rPr lang="ar-IQ" b="1" dirty="0" smtClean="0"/>
              <a:t>4- سجل </a:t>
            </a:r>
            <a:r>
              <a:rPr lang="ar-IQ" b="1" dirty="0" err="1" smtClean="0"/>
              <a:t>اللقائح</a:t>
            </a:r>
            <a:r>
              <a:rPr lang="ar-IQ" b="1" dirty="0" smtClean="0"/>
              <a:t> :-  يستعمل سجل خاص لتدوين أرقام </a:t>
            </a:r>
            <a:r>
              <a:rPr lang="ar-IQ" b="1" dirty="0" err="1" smtClean="0"/>
              <a:t>اللقائح</a:t>
            </a:r>
            <a:r>
              <a:rPr lang="ar-IQ" b="1" dirty="0" smtClean="0"/>
              <a:t> المستعملة في البرنامج كما ويحوي سجل </a:t>
            </a:r>
            <a:r>
              <a:rPr lang="ar-IQ" b="1" dirty="0" err="1" smtClean="0"/>
              <a:t>اللقائح</a:t>
            </a:r>
            <a:r>
              <a:rPr lang="ar-IQ" b="1" dirty="0" smtClean="0"/>
              <a:t> على عدد البذور المستخدمة وعدد النباتات اللازمة </a:t>
            </a:r>
            <a:r>
              <a:rPr lang="ar-IQ" b="1" dirty="0" err="1" smtClean="0"/>
              <a:t>للأستمرار</a:t>
            </a:r>
            <a:r>
              <a:rPr lang="ar-IQ" b="1" dirty="0" smtClean="0"/>
              <a:t> البرنامج اضافة الى تدوين الملاحظات الخاصة </a:t>
            </a:r>
            <a:r>
              <a:rPr lang="ar-IQ" b="1" dirty="0" err="1" smtClean="0"/>
              <a:t>باللقائح</a:t>
            </a:r>
            <a:r>
              <a:rPr lang="ar-IQ" b="1" dirty="0" smtClean="0"/>
              <a:t> في هذا السجل .</a:t>
            </a:r>
          </a:p>
          <a:p>
            <a:r>
              <a:rPr lang="ar-IQ" b="1" dirty="0" smtClean="0"/>
              <a:t>5- سجل الحقل :- يعتبر هذا السجل سجل عام يدون فيه المربي مجموعه من الملاحظات العامة حول سير الدراسة الحقلية اضافة الى تدوين الحالات الشاذة التي يمكن ان تحدث خلال البرنامج .</a:t>
            </a:r>
            <a:endParaRPr lang="ar-IQ" b="1" dirty="0"/>
          </a:p>
        </p:txBody>
      </p:sp>
    </p:spTree>
    <p:extLst>
      <p:ext uri="{BB962C8B-B14F-4D97-AF65-F5344CB8AC3E}">
        <p14:creationId xmlns:p14="http://schemas.microsoft.com/office/powerpoint/2010/main" val="81929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TotalTime>
  <Words>615</Words>
  <Application>Microsoft Office PowerPoint</Application>
  <PresentationFormat>عرض على الشاشة (3:4)‏</PresentationFormat>
  <Paragraphs>22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تدفق</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3</cp:revision>
  <dcterms:created xsi:type="dcterms:W3CDTF">2020-05-06T19:35:16Z</dcterms:created>
  <dcterms:modified xsi:type="dcterms:W3CDTF">2020-05-06T20:18:56Z</dcterms:modified>
</cp:coreProperties>
</file>